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59" r:id="rId7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5" Type="http://schemas.openxmlformats.org/officeDocument/2006/relationships/slide" Target="slides/slide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331d9e12a3b_0_283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g331d9e12a3b_0_283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2" name="Google Shape;3632;p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1139" y="191620"/>
            <a:ext cx="3366471" cy="416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633" name="Google Shape;3633;p572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Background: Problem</a:t>
            </a:r>
            <a:endParaRPr/>
          </a:p>
        </p:txBody>
      </p:sp>
      <p:sp>
        <p:nvSpPr>
          <p:cNvPr id="3634" name="Google Shape;3634;p572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572"/>
          <p:cNvSpPr txBox="1"/>
          <p:nvPr>
            <p:ph idx="11" type="ftr"/>
          </p:nvPr>
        </p:nvSpPr>
        <p:spPr>
          <a:xfrm>
            <a:off x="124923" y="3043662"/>
            <a:ext cx="54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May 22, 2019</a:t>
            </a:r>
            <a:endParaRPr/>
          </a:p>
        </p:txBody>
      </p:sp>
      <p:sp>
        <p:nvSpPr>
          <p:cNvPr id="3636" name="Google Shape;3636;p572"/>
          <p:cNvSpPr txBox="1"/>
          <p:nvPr>
            <p:ph idx="10" type="dt"/>
          </p:nvPr>
        </p:nvSpPr>
        <p:spPr>
          <a:xfrm>
            <a:off x="955514" y="3043662"/>
            <a:ext cx="150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Seattle Department of Transportation</a:t>
            </a:r>
            <a:endParaRPr/>
          </a:p>
        </p:txBody>
      </p:sp>
      <p:sp>
        <p:nvSpPr>
          <p:cNvPr id="3637" name="Google Shape;3637;p572"/>
          <p:cNvSpPr txBox="1"/>
          <p:nvPr>
            <p:ph idx="12" type="sldNum"/>
          </p:nvPr>
        </p:nvSpPr>
        <p:spPr>
          <a:xfrm>
            <a:off x="3222170" y="3044997"/>
            <a:ext cx="9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638" name="Google Shape;3638;p572"/>
          <p:cNvSpPr txBox="1"/>
          <p:nvPr/>
        </p:nvSpPr>
        <p:spPr>
          <a:xfrm>
            <a:off x="291006" y="1177626"/>
            <a:ext cx="4911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800">
            <a:spAutoFit/>
          </a:bodyPr>
          <a:lstStyle/>
          <a:p>
            <a:pPr indent="-177800" lvl="0" marL="190500" marR="1270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lang="zh-CN" sz="20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 and transit lane violations have 	a negative impact on mobility, safety, and 	emergency response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79400" rtl="0" algn="l">
              <a:lnSpc>
                <a:spcPct val="95438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lang="zh-CN" sz="20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SDOT field observation at just one location 	(4</a:t>
            </a:r>
            <a:r>
              <a:rPr baseline="30000" lang="zh-CN" sz="20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th </a:t>
            </a:r>
            <a:r>
              <a:rPr lang="zh-CN" sz="20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and Battery) in January 2018 showed: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1143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lang="zh-CN" sz="17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Box: average of 6 violations per day, high of 53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254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lang="zh-CN" sz="17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Transit Lane: average of 361 violations per day, high of 418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03200" rtl="0" algn="l">
              <a:lnSpc>
                <a:spcPct val="97142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lang="zh-CN" sz="20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Manual UPO enforcement is resource 	intensive and often further obstructs traffic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